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6" r:id="rId3"/>
    <p:sldId id="257" r:id="rId4"/>
    <p:sldId id="258" r:id="rId5"/>
    <p:sldId id="260" r:id="rId6"/>
    <p:sldId id="262" r:id="rId7"/>
    <p:sldId id="263" r:id="rId8"/>
    <p:sldId id="265" r:id="rId9"/>
    <p:sldId id="264" r:id="rId10"/>
    <p:sldId id="269" r:id="rId11"/>
    <p:sldId id="270" r:id="rId12"/>
    <p:sldId id="267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7" autoAdjust="0"/>
  </p:normalViewPr>
  <p:slideViewPr>
    <p:cSldViewPr snapToGrid="0">
      <p:cViewPr>
        <p:scale>
          <a:sx n="80" d="100"/>
          <a:sy n="80" d="100"/>
        </p:scale>
        <p:origin x="412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9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1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6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6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1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5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6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2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7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5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4CBED-BC30-478E-AFC8-9FA4985BD30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45BFD-29AA-44EC-A2CC-E713A94FB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DA15F-9296-465B-BB5E-45AA23C64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Oak Bank 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E6AF04-9AE4-4A07-B49E-93B25D236E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Damon Neanover</a:t>
            </a:r>
          </a:p>
        </p:txBody>
      </p:sp>
      <p:pic>
        <p:nvPicPr>
          <p:cNvPr id="3074" name="Picture 2" descr="Image result for live oak bank logo png">
            <a:extLst>
              <a:ext uri="{FF2B5EF4-FFF2-40B4-BE49-F238E27FC236}">
                <a16:creationId xmlns:a16="http://schemas.microsoft.com/office/drawing/2014/main" id="{15DAC651-AB32-43CD-8605-B3A91730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93" y="4431323"/>
            <a:ext cx="4368707" cy="214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87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4CAF36-4F11-4875-9F4D-F05ED3A292F1}"/>
              </a:ext>
            </a:extLst>
          </p:cNvPr>
          <p:cNvSpPr/>
          <p:nvPr/>
        </p:nvSpPr>
        <p:spPr>
          <a:xfrm>
            <a:off x="-6285" y="1585650"/>
            <a:ext cx="12192000" cy="1839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09C60-E494-445F-A317-8E2214193641}"/>
              </a:ext>
            </a:extLst>
          </p:cNvPr>
          <p:cNvSpPr txBox="1"/>
          <p:nvPr/>
        </p:nvSpPr>
        <p:spPr>
          <a:xfrm>
            <a:off x="141402" y="444468"/>
            <a:ext cx="11896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THE AMAZING SPIDER-MAN" panose="02000000000000000000" pitchFamily="2" charset="0"/>
              </a:rPr>
              <a:t>Sequel Counts and Ratings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949D5A-3ABD-4210-AE6A-44BB35215B45}"/>
              </a:ext>
            </a:extLst>
          </p:cNvPr>
          <p:cNvSpPr/>
          <p:nvPr/>
        </p:nvSpPr>
        <p:spPr>
          <a:xfrm>
            <a:off x="5537482" y="1623357"/>
            <a:ext cx="181356" cy="52440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1038C-89A0-422A-A945-518A00BCA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838" y="3343206"/>
            <a:ext cx="6526319" cy="3517575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ADCB42A-D942-4ED5-A28C-C81FC5537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703675"/>
              </p:ext>
            </p:extLst>
          </p:nvPr>
        </p:nvGraphicFramePr>
        <p:xfrm>
          <a:off x="504728" y="5014057"/>
          <a:ext cx="4709382" cy="17560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2753">
                  <a:extLst>
                    <a:ext uri="{9D8B030D-6E8A-4147-A177-3AD203B41FA5}">
                      <a16:colId xmlns:a16="http://schemas.microsoft.com/office/drawing/2014/main" val="3817487721"/>
                    </a:ext>
                  </a:extLst>
                </a:gridCol>
                <a:gridCol w="777477">
                  <a:extLst>
                    <a:ext uri="{9D8B030D-6E8A-4147-A177-3AD203B41FA5}">
                      <a16:colId xmlns:a16="http://schemas.microsoft.com/office/drawing/2014/main" val="2210450868"/>
                    </a:ext>
                  </a:extLst>
                </a:gridCol>
                <a:gridCol w="1008290">
                  <a:extLst>
                    <a:ext uri="{9D8B030D-6E8A-4147-A177-3AD203B41FA5}">
                      <a16:colId xmlns:a16="http://schemas.microsoft.com/office/drawing/2014/main" val="1239299621"/>
                    </a:ext>
                  </a:extLst>
                </a:gridCol>
                <a:gridCol w="980431">
                  <a:extLst>
                    <a:ext uri="{9D8B030D-6E8A-4147-A177-3AD203B41FA5}">
                      <a16:colId xmlns:a16="http://schemas.microsoft.com/office/drawing/2014/main" val="3174767026"/>
                    </a:ext>
                  </a:extLst>
                </a:gridCol>
                <a:gridCol w="980431">
                  <a:extLst>
                    <a:ext uri="{9D8B030D-6E8A-4147-A177-3AD203B41FA5}">
                      <a16:colId xmlns:a16="http://schemas.microsoft.com/office/drawing/2014/main" val="2226819284"/>
                    </a:ext>
                  </a:extLst>
                </a:gridCol>
              </a:tblGrid>
              <a:tr h="36552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871183"/>
                  </a:ext>
                </a:extLst>
              </a:tr>
              <a:tr h="46344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latin typeface="Bookman Old Style" panose="020506040505050202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667428"/>
                  </a:ext>
                </a:extLst>
              </a:tr>
              <a:tr h="46344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latin typeface="Bookman Old Style" panose="020506040505050202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769309"/>
                  </a:ext>
                </a:extLst>
              </a:tr>
              <a:tr h="46344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latin typeface="Bookman Old Style" panose="02050604050505020204" pitchFamily="18" charset="0"/>
                        </a:rPr>
                        <a:t>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36985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14843AF-0125-4641-ADC9-DF3332FF5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40308"/>
              </p:ext>
            </p:extLst>
          </p:nvPr>
        </p:nvGraphicFramePr>
        <p:xfrm>
          <a:off x="7127649" y="1855563"/>
          <a:ext cx="3949772" cy="12671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24788">
                  <a:extLst>
                    <a:ext uri="{9D8B030D-6E8A-4147-A177-3AD203B41FA5}">
                      <a16:colId xmlns:a16="http://schemas.microsoft.com/office/drawing/2014/main" val="1589563977"/>
                    </a:ext>
                  </a:extLst>
                </a:gridCol>
                <a:gridCol w="1029333">
                  <a:extLst>
                    <a:ext uri="{9D8B030D-6E8A-4147-A177-3AD203B41FA5}">
                      <a16:colId xmlns:a16="http://schemas.microsoft.com/office/drawing/2014/main" val="1012419666"/>
                    </a:ext>
                  </a:extLst>
                </a:gridCol>
                <a:gridCol w="894395">
                  <a:extLst>
                    <a:ext uri="{9D8B030D-6E8A-4147-A177-3AD203B41FA5}">
                      <a16:colId xmlns:a16="http://schemas.microsoft.com/office/drawing/2014/main" val="796734111"/>
                    </a:ext>
                  </a:extLst>
                </a:gridCol>
                <a:gridCol w="901256">
                  <a:extLst>
                    <a:ext uri="{9D8B030D-6E8A-4147-A177-3AD203B41FA5}">
                      <a16:colId xmlns:a16="http://schemas.microsoft.com/office/drawing/2014/main" val="129827812"/>
                    </a:ext>
                  </a:extLst>
                </a:gridCol>
              </a:tblGrid>
              <a:tr h="35548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69751"/>
                  </a:ext>
                </a:extLst>
              </a:tr>
              <a:tr h="4507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Bookman Old Style" panose="02050604050505020204" pitchFamily="18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68.90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723919"/>
                  </a:ext>
                </a:extLst>
              </a:tr>
              <a:tr h="4507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Bookman Old Style" panose="02050604050505020204" pitchFamily="18" charset="0"/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73.00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708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625271F-1DB1-406E-AF91-7F8F9F84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16" y="1769622"/>
            <a:ext cx="5552255" cy="29925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9977815-7C18-4CA4-9E56-3C7D683C34D9}"/>
              </a:ext>
            </a:extLst>
          </p:cNvPr>
          <p:cNvSpPr/>
          <p:nvPr/>
        </p:nvSpPr>
        <p:spPr>
          <a:xfrm>
            <a:off x="5537482" y="3173136"/>
            <a:ext cx="6707675" cy="1700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5DEE35-0621-4528-85A0-6B207031B29F}"/>
              </a:ext>
            </a:extLst>
          </p:cNvPr>
          <p:cNvSpPr/>
          <p:nvPr/>
        </p:nvSpPr>
        <p:spPr>
          <a:xfrm>
            <a:off x="0" y="4761767"/>
            <a:ext cx="5718838" cy="161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855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CA92E-9A05-463B-A245-3828A37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9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THE AMAZING SPIDER-MAN" panose="02000000000000000000" pitchFamily="2" charset="0"/>
              </a:rPr>
              <a:t>Champion Battle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1CAFBD7-8521-406B-B530-DF0D5A5842E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80469619"/>
              </p:ext>
            </p:extLst>
          </p:nvPr>
        </p:nvGraphicFramePr>
        <p:xfrm>
          <a:off x="499735" y="1459632"/>
          <a:ext cx="6767644" cy="42974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4731">
                  <a:extLst>
                    <a:ext uri="{9D8B030D-6E8A-4147-A177-3AD203B41FA5}">
                      <a16:colId xmlns:a16="http://schemas.microsoft.com/office/drawing/2014/main" val="2384302487"/>
                    </a:ext>
                  </a:extLst>
                </a:gridCol>
                <a:gridCol w="1806584">
                  <a:extLst>
                    <a:ext uri="{9D8B030D-6E8A-4147-A177-3AD203B41FA5}">
                      <a16:colId xmlns:a16="http://schemas.microsoft.com/office/drawing/2014/main" val="1928548689"/>
                    </a:ext>
                  </a:extLst>
                </a:gridCol>
                <a:gridCol w="1218830">
                  <a:extLst>
                    <a:ext uri="{9D8B030D-6E8A-4147-A177-3AD203B41FA5}">
                      <a16:colId xmlns:a16="http://schemas.microsoft.com/office/drawing/2014/main" val="3605670092"/>
                    </a:ext>
                  </a:extLst>
                </a:gridCol>
                <a:gridCol w="1597499">
                  <a:extLst>
                    <a:ext uri="{9D8B030D-6E8A-4147-A177-3AD203B41FA5}">
                      <a16:colId xmlns:a16="http://schemas.microsoft.com/office/drawing/2014/main" val="3855637102"/>
                    </a:ext>
                  </a:extLst>
                </a:gridCol>
              </a:tblGrid>
              <a:tr h="444582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Spider-Man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Batman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Advantage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843580"/>
                  </a:ext>
                </a:extLst>
              </a:tr>
              <a:tr h="6533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Number of Games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man Old Style" panose="02050604050505020204" pitchFamily="18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Batman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145900"/>
                  </a:ext>
                </a:extLst>
              </a:tr>
              <a:tr h="6533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Average Game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67.51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man Old Style" panose="02050604050505020204" pitchFamily="18" charset="0"/>
                        </a:rPr>
                        <a:t>70.34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Batman</a:t>
                      </a:r>
                      <a:endParaRPr lang="en-US" b="1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032239"/>
                  </a:ext>
                </a:extLst>
              </a:tr>
              <a:tr h="6533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Worst 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man Old Style" panose="02050604050505020204" pitchFamily="18" charset="0"/>
                        </a:rPr>
                        <a:t>42.5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Spiderman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655240"/>
                  </a:ext>
                </a:extLst>
              </a:tr>
              <a:tr h="3785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Best 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Tie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140458"/>
                  </a:ext>
                </a:extLst>
              </a:tr>
              <a:tr h="3785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Sequel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man Old Style" panose="02050604050505020204" pitchFamily="18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Batman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3408429"/>
                  </a:ext>
                </a:extLst>
              </a:tr>
              <a:tr h="3785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Sequel 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60.76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man Old Style" panose="02050604050505020204" pitchFamily="18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Batman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113385"/>
                  </a:ext>
                </a:extLst>
              </a:tr>
              <a:tr h="3785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Sequel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47.5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man Old Style" panose="02050604050505020204" pitchFamily="18" charset="0"/>
                        </a:rPr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Batman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180607"/>
                  </a:ext>
                </a:extLst>
              </a:tr>
              <a:tr h="3785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Sequel 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man Old Style" panose="02050604050505020204" pitchFamily="18" charset="0"/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Batman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75244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D0EB89C-7FD6-46C0-8BB6-7937F143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192" y="1337082"/>
            <a:ext cx="3481420" cy="53729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D1A5F-E457-48B5-904B-6705B195A82B}"/>
              </a:ext>
            </a:extLst>
          </p:cNvPr>
          <p:cNvSpPr txBox="1"/>
          <p:nvPr/>
        </p:nvSpPr>
        <p:spPr>
          <a:xfrm>
            <a:off x="555953" y="6031210"/>
            <a:ext cx="6655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ookman Old Style" panose="02050604050505020204" pitchFamily="18" charset="0"/>
              </a:rPr>
              <a:t>Spider-Man:1				</a:t>
            </a:r>
            <a:r>
              <a:rPr lang="en-US" sz="2800" b="1" u="sng" dirty="0">
                <a:latin typeface="Bookman Old Style" panose="02050604050505020204" pitchFamily="18" charset="0"/>
              </a:rPr>
              <a:t>Batman : 6</a:t>
            </a:r>
          </a:p>
        </p:txBody>
      </p:sp>
    </p:spTree>
    <p:extLst>
      <p:ext uri="{BB962C8B-B14F-4D97-AF65-F5344CB8AC3E}">
        <p14:creationId xmlns:p14="http://schemas.microsoft.com/office/powerpoint/2010/main" val="24693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7FA31218-F8BB-4715-A38D-6BA96F3E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>
                <a:latin typeface="THE AMAZING SPIDER-MAN" panose="02000000000000000000" pitchFamily="2" charset="0"/>
              </a:rPr>
              <a:t>Showdown Summary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F07AEEC3-89B1-4055-933C-AE7162DF8E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0442049"/>
              </p:ext>
            </p:extLst>
          </p:nvPr>
        </p:nvGraphicFramePr>
        <p:xfrm>
          <a:off x="480767" y="1760220"/>
          <a:ext cx="11208470" cy="3870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62355">
                  <a:extLst>
                    <a:ext uri="{9D8B030D-6E8A-4147-A177-3AD203B41FA5}">
                      <a16:colId xmlns:a16="http://schemas.microsoft.com/office/drawing/2014/main" val="707844072"/>
                    </a:ext>
                  </a:extLst>
                </a:gridCol>
                <a:gridCol w="2441881">
                  <a:extLst>
                    <a:ext uri="{9D8B030D-6E8A-4147-A177-3AD203B41FA5}">
                      <a16:colId xmlns:a16="http://schemas.microsoft.com/office/drawing/2014/main" val="3863830184"/>
                    </a:ext>
                  </a:extLst>
                </a:gridCol>
                <a:gridCol w="2802117">
                  <a:extLst>
                    <a:ext uri="{9D8B030D-6E8A-4147-A177-3AD203B41FA5}">
                      <a16:colId xmlns:a16="http://schemas.microsoft.com/office/drawing/2014/main" val="981024163"/>
                    </a:ext>
                  </a:extLst>
                </a:gridCol>
                <a:gridCol w="2802117">
                  <a:extLst>
                    <a:ext uri="{9D8B030D-6E8A-4147-A177-3AD203B41FA5}">
                      <a16:colId xmlns:a16="http://schemas.microsoft.com/office/drawing/2014/main" val="2345133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Bookman Old Style" panose="0205060405050502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Winner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40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ookman Old Style" panose="02050604050505020204" pitchFamily="18" charset="0"/>
                        </a:rPr>
                        <a:t>Number of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Bookman Old Style" panose="02050604050505020204" pitchFamily="18" charset="0"/>
                        </a:rPr>
                        <a:t>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62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ookman Old Style" panose="02050604050505020204" pitchFamily="18" charset="0"/>
                        </a:rPr>
                        <a:t>Percent above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Bookman Old Style" panose="02050604050505020204" pitchFamily="18" charset="0"/>
                        </a:rPr>
                        <a:t>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973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ookman Old Style" panose="02050604050505020204" pitchFamily="18" charset="0"/>
                        </a:rPr>
                        <a:t>Average Game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63.23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Bookman Old Style" panose="02050604050505020204" pitchFamily="18" charset="0"/>
                        </a:rPr>
                        <a:t>64.29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4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ookman Old Style" panose="02050604050505020204" pitchFamily="18" charset="0"/>
                        </a:rPr>
                        <a:t>Worst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Bookman Old Style" panose="02050604050505020204" pitchFamily="18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8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ookman Old Style" panose="02050604050505020204" pitchFamily="18" charset="0"/>
                        </a:rPr>
                        <a:t>Best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Tie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494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ookman Old Style" panose="02050604050505020204" pitchFamily="18" charset="0"/>
                        </a:rPr>
                        <a:t>Number of Sequels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Bookman Old Style" panose="020506040505050202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9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ookman Old Style" panose="02050604050505020204" pitchFamily="18" charset="0"/>
                        </a:rPr>
                        <a:t>Sequel Average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68.90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Bookman Old Style" panose="02050604050505020204" pitchFamily="18" charset="0"/>
                        </a:rPr>
                        <a:t>73.00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7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ookman Old Style" panose="02050604050505020204" pitchFamily="18" charset="0"/>
                        </a:rPr>
                        <a:t>Best Hero Showdown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Spider-Man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Bookman Old Style" panose="02050604050505020204" pitchFamily="18" charset="0"/>
                        </a:rPr>
                        <a:t>Batman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676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BE24B26-6284-4F1A-94FD-2A4F11CE42AF}"/>
              </a:ext>
            </a:extLst>
          </p:cNvPr>
          <p:cNvSpPr txBox="1"/>
          <p:nvPr/>
        </p:nvSpPr>
        <p:spPr>
          <a:xfrm>
            <a:off x="2757398" y="5776686"/>
            <a:ext cx="665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okman Old Style" panose="02050604050505020204" pitchFamily="18" charset="0"/>
              </a:rPr>
              <a:t>Marvel: 3						</a:t>
            </a:r>
            <a:r>
              <a:rPr lang="en-US" sz="3600" b="1" u="sng" dirty="0">
                <a:latin typeface="Bookman Old Style" panose="02050604050505020204" pitchFamily="18" charset="0"/>
              </a:rPr>
              <a:t>DC:4</a:t>
            </a:r>
          </a:p>
        </p:txBody>
      </p:sp>
    </p:spTree>
    <p:extLst>
      <p:ext uri="{BB962C8B-B14F-4D97-AF65-F5344CB8AC3E}">
        <p14:creationId xmlns:p14="http://schemas.microsoft.com/office/powerpoint/2010/main" val="3069446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4343-0F7F-46F9-9620-6BA60D7B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79" y="2640475"/>
            <a:ext cx="510057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>
                <a:latin typeface="THE AMAZING SPIDER-MAN" panose="02000000000000000000" pitchFamily="2" charset="0"/>
              </a:rPr>
              <a:t>Winner</a:t>
            </a:r>
          </a:p>
        </p:txBody>
      </p:sp>
      <p:pic>
        <p:nvPicPr>
          <p:cNvPr id="2050" name="Picture 2" descr="Image result for dc comics logo png">
            <a:extLst>
              <a:ext uri="{FF2B5EF4-FFF2-40B4-BE49-F238E27FC236}">
                <a16:creationId xmlns:a16="http://schemas.microsoft.com/office/drawing/2014/main" id="{3F3AAB95-A27F-41A1-AECC-C66E853671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78" y="112758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8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FC124E-6743-49FA-A08C-4571352B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600" dirty="0">
                <a:latin typeface="THE AMAZING SPIDER-MAN" panose="02000000000000000000" pitchFamily="2" charset="0"/>
              </a:rPr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32794-EA10-4ED7-8D34-3F925785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DD7E-CED3-4D89-AA90-44D219CC8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B56D6-EF0C-4792-89BE-D51ED8C7F1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media.comicbook.com/2018/02/marvel-vs-dc-twitter-trending-topic-2018-1079944.jpeg">
            <a:extLst>
              <a:ext uri="{FF2B5EF4-FFF2-40B4-BE49-F238E27FC236}">
                <a16:creationId xmlns:a16="http://schemas.microsoft.com/office/drawing/2014/main" id="{3AB4E08E-9C86-4D5E-AED6-C54C99A2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0749"/>
            <a:ext cx="12192000" cy="752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6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2CF4CFB-6918-41C8-BE42-D638D6126264}"/>
              </a:ext>
            </a:extLst>
          </p:cNvPr>
          <p:cNvSpPr/>
          <p:nvPr/>
        </p:nvSpPr>
        <p:spPr>
          <a:xfrm>
            <a:off x="3990243" y="3744119"/>
            <a:ext cx="162204" cy="31566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A655FF-CB65-4DD2-B44B-49F1FDFEE485}"/>
              </a:ext>
            </a:extLst>
          </p:cNvPr>
          <p:cNvSpPr/>
          <p:nvPr/>
        </p:nvSpPr>
        <p:spPr>
          <a:xfrm>
            <a:off x="8784732" y="3657601"/>
            <a:ext cx="183154" cy="32320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pic>
        <p:nvPicPr>
          <p:cNvPr id="2058" name="Picture 10" descr="https://pics.me.me/pabental-advisory-explicit-content-the-blackpanther-soundtrack-dropped-last-night-30812747.png">
            <a:extLst>
              <a:ext uri="{FF2B5EF4-FFF2-40B4-BE49-F238E27FC236}">
                <a16:creationId xmlns:a16="http://schemas.microsoft.com/office/drawing/2014/main" id="{9609529F-0915-4029-BCC6-6DAE2190E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91"/>
          <a:stretch/>
        </p:blipFill>
        <p:spPr bwMode="auto">
          <a:xfrm>
            <a:off x="8333492" y="-1"/>
            <a:ext cx="3751135" cy="374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27DE057-4A4C-4E0A-B37C-5B1E192323E7}"/>
              </a:ext>
            </a:extLst>
          </p:cNvPr>
          <p:cNvGrpSpPr/>
          <p:nvPr/>
        </p:nvGrpSpPr>
        <p:grpSpPr>
          <a:xfrm>
            <a:off x="4152911" y="3742746"/>
            <a:ext cx="4644736" cy="3108408"/>
            <a:chOff x="6777848" y="3556952"/>
            <a:chExt cx="4285247" cy="2826443"/>
          </a:xfrm>
        </p:grpSpPr>
        <p:pic>
          <p:nvPicPr>
            <p:cNvPr id="2062" name="Picture 14" descr="http://becomingminimalist.com/wp-content/uploads/2011/11/51-Untruths-From-Television.jpg">
              <a:extLst>
                <a:ext uri="{FF2B5EF4-FFF2-40B4-BE49-F238E27FC236}">
                  <a16:creationId xmlns:a16="http://schemas.microsoft.com/office/drawing/2014/main" id="{9AA5E35A-3581-4FE9-8BF9-BE85731DD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8" t="3221" r="5206" b="5039"/>
            <a:stretch/>
          </p:blipFill>
          <p:spPr bwMode="auto">
            <a:xfrm>
              <a:off x="6777848" y="3556952"/>
              <a:ext cx="4285247" cy="2826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gosocial.co/wp-content/uploads/2017/11/4-1.jpg">
              <a:extLst>
                <a:ext uri="{FF2B5EF4-FFF2-40B4-BE49-F238E27FC236}">
                  <a16:creationId xmlns:a16="http://schemas.microsoft.com/office/drawing/2014/main" id="{4098C76D-FD9A-4CA9-91E8-BDADB1968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151" y="3820662"/>
              <a:ext cx="3002793" cy="2129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https://www.sellmycomicbooks.com/images/xamazing-spider-man-5.jpg.pagespeed.ic.8Z5PvjlUGN.jpg">
            <a:extLst>
              <a:ext uri="{FF2B5EF4-FFF2-40B4-BE49-F238E27FC236}">
                <a16:creationId xmlns:a16="http://schemas.microsoft.com/office/drawing/2014/main" id="{0173C856-1018-4051-9F24-6840075C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74"/>
            <a:ext cx="2337954" cy="355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mediafactory.org.au/jeremy-costa/files/2015/05/superhero-movie-theatre-1o3fpuz.jpg">
            <a:extLst>
              <a:ext uri="{FF2B5EF4-FFF2-40B4-BE49-F238E27FC236}">
                <a16:creationId xmlns:a16="http://schemas.microsoft.com/office/drawing/2014/main" id="{ACEDAFD3-A9EE-488A-9548-9F0A0ACA5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427" y="-1"/>
            <a:ext cx="5599815" cy="356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B22F66-D247-4D30-AC18-A1934A005DE5}"/>
              </a:ext>
            </a:extLst>
          </p:cNvPr>
          <p:cNvSpPr/>
          <p:nvPr/>
        </p:nvSpPr>
        <p:spPr>
          <a:xfrm>
            <a:off x="2337954" y="0"/>
            <a:ext cx="153249" cy="37330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079540-9757-4791-A4F3-ABD38FFEB0B7}"/>
              </a:ext>
            </a:extLst>
          </p:cNvPr>
          <p:cNvSpPr/>
          <p:nvPr/>
        </p:nvSpPr>
        <p:spPr>
          <a:xfrm>
            <a:off x="8155977" y="16553"/>
            <a:ext cx="153249" cy="37261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4674A-A9FB-4EA5-9AE0-36441057A772}"/>
              </a:ext>
            </a:extLst>
          </p:cNvPr>
          <p:cNvSpPr/>
          <p:nvPr/>
        </p:nvSpPr>
        <p:spPr>
          <a:xfrm>
            <a:off x="0" y="3560146"/>
            <a:ext cx="12192000" cy="1839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0" name="Picture 22" descr="https://pasadizo.files.wordpress.com/2018/01/300px-beckcollyerjoan.jpg">
            <a:extLst>
              <a:ext uri="{FF2B5EF4-FFF2-40B4-BE49-F238E27FC236}">
                <a16:creationId xmlns:a16="http://schemas.microsoft.com/office/drawing/2014/main" id="{4C22C437-45B5-4AE7-A70C-0B733B51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8397"/>
            <a:ext cx="4009292" cy="31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s://i.ytimg.com/vi/rY-W8xK_sZs/hqdefault.jpg">
            <a:extLst>
              <a:ext uri="{FF2B5EF4-FFF2-40B4-BE49-F238E27FC236}">
                <a16:creationId xmlns:a16="http://schemas.microsoft.com/office/drawing/2014/main" id="{89671414-8C5C-435D-BDC9-1D73BAA9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886" y="3742746"/>
            <a:ext cx="3248380" cy="31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03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3BE0D1-B51D-4339-A3DC-DCEDA0CF2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" t="1533"/>
          <a:stretch/>
        </p:blipFill>
        <p:spPr>
          <a:xfrm>
            <a:off x="2723102" y="26243"/>
            <a:ext cx="10128739" cy="68027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EB39F3A-CDB8-40C7-BAAE-7968CE686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61" y="2659063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latin typeface="THE AMAZING SPIDER-MAN" panose="02000000000000000000" pitchFamily="2" charset="0"/>
              </a:rPr>
              <a:t>Super </a:t>
            </a:r>
            <a:br>
              <a:rPr lang="en-US" sz="8800" dirty="0">
                <a:latin typeface="THE AMAZING SPIDER-MAN" panose="02000000000000000000" pitchFamily="2" charset="0"/>
              </a:rPr>
            </a:br>
            <a:r>
              <a:rPr lang="en-US" sz="8800" dirty="0">
                <a:latin typeface="THE AMAZING SPIDER-MAN" panose="02000000000000000000" pitchFamily="2" charset="0"/>
              </a:rPr>
              <a:t>Hero </a:t>
            </a:r>
            <a:br>
              <a:rPr lang="en-US" sz="8800" dirty="0">
                <a:latin typeface="THE AMAZING SPIDER-MAN" panose="02000000000000000000" pitchFamily="2" charset="0"/>
              </a:rPr>
            </a:br>
            <a:r>
              <a:rPr lang="en-US" sz="8800" dirty="0">
                <a:latin typeface="THE AMAZING SPIDER-MAN" panose="02000000000000000000" pitchFamily="2" charset="0"/>
              </a:rPr>
              <a:t>Video </a:t>
            </a:r>
            <a:br>
              <a:rPr lang="en-US" sz="8800" dirty="0">
                <a:latin typeface="THE AMAZING SPIDER-MAN" panose="02000000000000000000" pitchFamily="2" charset="0"/>
              </a:rPr>
            </a:br>
            <a:r>
              <a:rPr lang="en-US" sz="8800" dirty="0" err="1">
                <a:latin typeface="THE AMAZING SPIDER-MAN" panose="02000000000000000000" pitchFamily="2" charset="0"/>
              </a:rPr>
              <a:t>GAmes</a:t>
            </a:r>
            <a:endParaRPr lang="en-US" sz="8800" dirty="0">
              <a:latin typeface="THE AMAZING SPIDER-MAN" panose="02000000000000000000" pitchFamily="2" charset="0"/>
            </a:endParaRPr>
          </a:p>
        </p:txBody>
      </p:sp>
      <p:sp>
        <p:nvSpPr>
          <p:cNvPr id="3" name="AutoShape 2" descr="Six can play at once, but who has so many friends?">
            <a:extLst>
              <a:ext uri="{FF2B5EF4-FFF2-40B4-BE49-F238E27FC236}">
                <a16:creationId xmlns:a16="http://schemas.microsoft.com/office/drawing/2014/main" id="{5DCD321A-F292-4C1B-88B0-A7112E924E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C8D9-E38B-4438-B87A-0ED482A6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39" y="17367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11500" dirty="0">
                <a:latin typeface="Bernard MT Condensed" panose="02050806060905020404" pitchFamily="18" charset="0"/>
              </a:rPr>
              <a:t>3-4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030ED-C343-4B25-8CEC-DB80B87D2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orig00.deviantart.net/b74d/f/2016/242/f/5/tasm2__spider_man_png_transparent_character_art_by_paintpot2-daftbhj.png">
            <a:extLst>
              <a:ext uri="{FF2B5EF4-FFF2-40B4-BE49-F238E27FC236}">
                <a16:creationId xmlns:a16="http://schemas.microsoft.com/office/drawing/2014/main" id="{C95D8123-7FFF-4983-B363-CDCB4763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8" y="923827"/>
            <a:ext cx="3706619" cy="542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37690-9BE6-452B-9C24-84084B730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01" y="923827"/>
            <a:ext cx="5220999" cy="54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9560-4A6E-435C-8A2D-2F041FD1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85BBF-471A-4CF8-A22B-36DE65470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53618-99A3-4CF3-AE9E-732A43B8F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9" y="487869"/>
            <a:ext cx="11204815" cy="6016986"/>
          </a:xfrm>
          <a:prstGeom prst="rect">
            <a:avLst/>
          </a:prstGeom>
        </p:spPr>
      </p:pic>
      <p:sp>
        <p:nvSpPr>
          <p:cNvPr id="6" name="Star: 16 Points 5">
            <a:extLst>
              <a:ext uri="{FF2B5EF4-FFF2-40B4-BE49-F238E27FC236}">
                <a16:creationId xmlns:a16="http://schemas.microsoft.com/office/drawing/2014/main" id="{DB2721BE-88DE-4E92-A943-7D39FBA4A9DC}"/>
              </a:ext>
            </a:extLst>
          </p:cNvPr>
          <p:cNvSpPr/>
          <p:nvPr/>
        </p:nvSpPr>
        <p:spPr>
          <a:xfrm>
            <a:off x="6386464" y="1684519"/>
            <a:ext cx="3751868" cy="2620651"/>
          </a:xfrm>
          <a:prstGeom prst="star16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Bernard MT Condensed" panose="02050806060905020404" pitchFamily="18" charset="0"/>
              </a:rPr>
              <a:t>233</a:t>
            </a:r>
          </a:p>
          <a:p>
            <a:pPr algn="ctr"/>
            <a:r>
              <a:rPr lang="en-US" sz="4800" dirty="0">
                <a:latin typeface="Bernard MT Condensed" panose="02050806060905020404" pitchFamily="18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240793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4CAF36-4F11-4875-9F4D-F05ED3A292F1}"/>
              </a:ext>
            </a:extLst>
          </p:cNvPr>
          <p:cNvSpPr/>
          <p:nvPr/>
        </p:nvSpPr>
        <p:spPr>
          <a:xfrm>
            <a:off x="-6285" y="1585650"/>
            <a:ext cx="12192000" cy="1839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09C60-E494-445F-A317-8E2214193641}"/>
              </a:ext>
            </a:extLst>
          </p:cNvPr>
          <p:cNvSpPr txBox="1"/>
          <p:nvPr/>
        </p:nvSpPr>
        <p:spPr>
          <a:xfrm>
            <a:off x="141402" y="444468"/>
            <a:ext cx="11896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THE AMAZING SPIDER-MAN" panose="02000000000000000000" pitchFamily="2" charset="0"/>
              </a:rPr>
              <a:t>History of Video Game Ratings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D34A4D-3305-4BA7-9678-AC30EEE56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315178"/>
              </p:ext>
            </p:extLst>
          </p:nvPr>
        </p:nvGraphicFramePr>
        <p:xfrm>
          <a:off x="7570454" y="1769622"/>
          <a:ext cx="4621546" cy="26654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2208">
                  <a:extLst>
                    <a:ext uri="{9D8B030D-6E8A-4147-A177-3AD203B41FA5}">
                      <a16:colId xmlns:a16="http://schemas.microsoft.com/office/drawing/2014/main" val="193034496"/>
                    </a:ext>
                  </a:extLst>
                </a:gridCol>
                <a:gridCol w="1008668">
                  <a:extLst>
                    <a:ext uri="{9D8B030D-6E8A-4147-A177-3AD203B41FA5}">
                      <a16:colId xmlns:a16="http://schemas.microsoft.com/office/drawing/2014/main" val="3880846886"/>
                    </a:ext>
                  </a:extLst>
                </a:gridCol>
                <a:gridCol w="751069">
                  <a:extLst>
                    <a:ext uri="{9D8B030D-6E8A-4147-A177-3AD203B41FA5}">
                      <a16:colId xmlns:a16="http://schemas.microsoft.com/office/drawing/2014/main" val="1988650264"/>
                    </a:ext>
                  </a:extLst>
                </a:gridCol>
                <a:gridCol w="876439">
                  <a:extLst>
                    <a:ext uri="{9D8B030D-6E8A-4147-A177-3AD203B41FA5}">
                      <a16:colId xmlns:a16="http://schemas.microsoft.com/office/drawing/2014/main" val="2094699104"/>
                    </a:ext>
                  </a:extLst>
                </a:gridCol>
                <a:gridCol w="883162">
                  <a:extLst>
                    <a:ext uri="{9D8B030D-6E8A-4147-A177-3AD203B41FA5}">
                      <a16:colId xmlns:a16="http://schemas.microsoft.com/office/drawing/2014/main" val="2232162417"/>
                    </a:ext>
                  </a:extLst>
                </a:gridCol>
              </a:tblGrid>
              <a:tr h="5945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Games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838717"/>
                  </a:ext>
                </a:extLst>
              </a:tr>
              <a:tr h="7538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man Old Style" panose="02050604050505020204" pitchFamily="18" charset="0"/>
                        </a:rPr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63.23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503866"/>
                  </a:ext>
                </a:extLst>
              </a:tr>
              <a:tr h="7538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latin typeface="Bookman Old Style" panose="02050604050505020204" pitchFamily="18" charset="0"/>
                        </a:rPr>
                        <a:t>64.29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274053"/>
                  </a:ext>
                </a:extLst>
              </a:tr>
              <a:tr h="563318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Bookman Old Style" panose="02050604050505020204" pitchFamily="18" charset="0"/>
                        </a:rPr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63.77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806625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734B70F-53C3-4F03-855F-FF250E444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5" y="1764480"/>
            <a:ext cx="7427457" cy="40032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E62218-B44B-47C8-98FD-3DEE0393C8DD}"/>
              </a:ext>
            </a:extLst>
          </p:cNvPr>
          <p:cNvSpPr/>
          <p:nvPr/>
        </p:nvSpPr>
        <p:spPr>
          <a:xfrm>
            <a:off x="7570454" y="4435120"/>
            <a:ext cx="4615260" cy="1839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E792456-BB8A-48AC-976C-B8E13A99E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85312"/>
              </p:ext>
            </p:extLst>
          </p:nvPr>
        </p:nvGraphicFramePr>
        <p:xfrm>
          <a:off x="7570454" y="4619092"/>
          <a:ext cx="4615260" cy="22389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9023">
                  <a:extLst>
                    <a:ext uri="{9D8B030D-6E8A-4147-A177-3AD203B41FA5}">
                      <a16:colId xmlns:a16="http://schemas.microsoft.com/office/drawing/2014/main" val="3490937257"/>
                    </a:ext>
                  </a:extLst>
                </a:gridCol>
                <a:gridCol w="1611984">
                  <a:extLst>
                    <a:ext uri="{9D8B030D-6E8A-4147-A177-3AD203B41FA5}">
                      <a16:colId xmlns:a16="http://schemas.microsoft.com/office/drawing/2014/main" val="1423496521"/>
                    </a:ext>
                  </a:extLst>
                </a:gridCol>
                <a:gridCol w="1684253">
                  <a:extLst>
                    <a:ext uri="{9D8B030D-6E8A-4147-A177-3AD203B41FA5}">
                      <a16:colId xmlns:a16="http://schemas.microsoft.com/office/drawing/2014/main" val="396957790"/>
                    </a:ext>
                  </a:extLst>
                </a:gridCol>
              </a:tblGrid>
              <a:tr h="746303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At or Above Average 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At or Above Average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88372"/>
                  </a:ext>
                </a:extLst>
              </a:tr>
              <a:tr h="7463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910611"/>
                  </a:ext>
                </a:extLst>
              </a:tr>
              <a:tr h="7463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62%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84618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7C5EA8F-3D8D-4EC7-A6D8-9369137EE1E1}"/>
              </a:ext>
            </a:extLst>
          </p:cNvPr>
          <p:cNvSpPr/>
          <p:nvPr/>
        </p:nvSpPr>
        <p:spPr>
          <a:xfrm>
            <a:off x="-15714" y="5688550"/>
            <a:ext cx="7576740" cy="1839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949D5A-3ABD-4210-AE6A-44BB35215B45}"/>
              </a:ext>
            </a:extLst>
          </p:cNvPr>
          <p:cNvSpPr/>
          <p:nvPr/>
        </p:nvSpPr>
        <p:spPr>
          <a:xfrm>
            <a:off x="7393438" y="1677636"/>
            <a:ext cx="181356" cy="52772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7145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933BA-EB38-4466-9395-24BAB609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THE AMAZING SPIDER-MAN" panose="02000000000000000000" pitchFamily="2" charset="0"/>
              </a:rPr>
              <a:t>Marvel Game Count and Ratings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70FB5A-44BC-41CF-8462-EDD1132EF263}"/>
              </a:ext>
            </a:extLst>
          </p:cNvPr>
          <p:cNvSpPr/>
          <p:nvPr/>
        </p:nvSpPr>
        <p:spPr>
          <a:xfrm>
            <a:off x="0" y="1454987"/>
            <a:ext cx="12192000" cy="156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2D92A9-3DD3-40C3-901A-91240BD617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1410"/>
            <a:ext cx="5390685" cy="290548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4B6E7A-1F08-48D9-AEC1-6630D464C3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41" y="3289955"/>
            <a:ext cx="6619959" cy="356804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E24698-B10B-483E-BA00-285AEEFEACF0}"/>
              </a:ext>
            </a:extLst>
          </p:cNvPr>
          <p:cNvSpPr/>
          <p:nvPr/>
        </p:nvSpPr>
        <p:spPr>
          <a:xfrm>
            <a:off x="5390685" y="1608901"/>
            <a:ext cx="181356" cy="52772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426BFA-15BC-4DF0-9C8F-1A7781DF6903}"/>
              </a:ext>
            </a:extLst>
          </p:cNvPr>
          <p:cNvSpPr/>
          <p:nvPr/>
        </p:nvSpPr>
        <p:spPr>
          <a:xfrm>
            <a:off x="838200" y="3817856"/>
            <a:ext cx="4355969" cy="358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highlight>
                <a:srgbClr val="00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9EE64-84F6-4997-909F-01692FCC86BF}"/>
              </a:ext>
            </a:extLst>
          </p:cNvPr>
          <p:cNvSpPr/>
          <p:nvPr/>
        </p:nvSpPr>
        <p:spPr>
          <a:xfrm>
            <a:off x="6425400" y="4458878"/>
            <a:ext cx="5518361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AB31C5-999F-4D96-A802-FAEC6FC37C0E}"/>
              </a:ext>
            </a:extLst>
          </p:cNvPr>
          <p:cNvSpPr/>
          <p:nvPr/>
        </p:nvSpPr>
        <p:spPr>
          <a:xfrm>
            <a:off x="6481961" y="6204409"/>
            <a:ext cx="5216703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46B5A5-F131-4B4D-A77D-4472DA301E2C}"/>
              </a:ext>
            </a:extLst>
          </p:cNvPr>
          <p:cNvSpPr/>
          <p:nvPr/>
        </p:nvSpPr>
        <p:spPr>
          <a:xfrm>
            <a:off x="6749592" y="3799002"/>
            <a:ext cx="4703975" cy="1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B185986-D035-45EE-8285-422A96F29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881947"/>
              </p:ext>
            </p:extLst>
          </p:nvPr>
        </p:nvGraphicFramePr>
        <p:xfrm>
          <a:off x="6129617" y="1683417"/>
          <a:ext cx="5501008" cy="13483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1466">
                  <a:extLst>
                    <a:ext uri="{9D8B030D-6E8A-4147-A177-3AD203B41FA5}">
                      <a16:colId xmlns:a16="http://schemas.microsoft.com/office/drawing/2014/main" val="1589563977"/>
                    </a:ext>
                  </a:extLst>
                </a:gridCol>
                <a:gridCol w="1007990">
                  <a:extLst>
                    <a:ext uri="{9D8B030D-6E8A-4147-A177-3AD203B41FA5}">
                      <a16:colId xmlns:a16="http://schemas.microsoft.com/office/drawing/2014/main" val="1012419666"/>
                    </a:ext>
                  </a:extLst>
                </a:gridCol>
                <a:gridCol w="750564">
                  <a:extLst>
                    <a:ext uri="{9D8B030D-6E8A-4147-A177-3AD203B41FA5}">
                      <a16:colId xmlns:a16="http://schemas.microsoft.com/office/drawing/2014/main" val="4243548325"/>
                    </a:ext>
                  </a:extLst>
                </a:gridCol>
                <a:gridCol w="875850">
                  <a:extLst>
                    <a:ext uri="{9D8B030D-6E8A-4147-A177-3AD203B41FA5}">
                      <a16:colId xmlns:a16="http://schemas.microsoft.com/office/drawing/2014/main" val="796734111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1682760912"/>
                    </a:ext>
                  </a:extLst>
                </a:gridCol>
                <a:gridCol w="882569">
                  <a:extLst>
                    <a:ext uri="{9D8B030D-6E8A-4147-A177-3AD203B41FA5}">
                      <a16:colId xmlns:a16="http://schemas.microsoft.com/office/drawing/2014/main" val="129827812"/>
                    </a:ext>
                  </a:extLst>
                </a:gridCol>
              </a:tblGrid>
              <a:tr h="5945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69751"/>
                  </a:ext>
                </a:extLst>
              </a:tr>
              <a:tr h="7538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Bookman Old Style" panose="02050604050505020204" pitchFamily="18" charset="0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63.23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7239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BBF0F73-DBA5-45B5-83C9-0A6A7DB59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25012"/>
              </p:ext>
            </p:extLst>
          </p:nvPr>
        </p:nvGraphicFramePr>
        <p:xfrm>
          <a:off x="170822" y="4856044"/>
          <a:ext cx="5114611" cy="13483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545">
                  <a:extLst>
                    <a:ext uri="{9D8B030D-6E8A-4147-A177-3AD203B41FA5}">
                      <a16:colId xmlns:a16="http://schemas.microsoft.com/office/drawing/2014/main" val="3817487721"/>
                    </a:ext>
                  </a:extLst>
                </a:gridCol>
                <a:gridCol w="693336">
                  <a:extLst>
                    <a:ext uri="{9D8B030D-6E8A-4147-A177-3AD203B41FA5}">
                      <a16:colId xmlns:a16="http://schemas.microsoft.com/office/drawing/2014/main" val="2210450868"/>
                    </a:ext>
                  </a:extLst>
                </a:gridCol>
                <a:gridCol w="848659">
                  <a:extLst>
                    <a:ext uri="{9D8B030D-6E8A-4147-A177-3AD203B41FA5}">
                      <a16:colId xmlns:a16="http://schemas.microsoft.com/office/drawing/2014/main" val="1239299621"/>
                    </a:ext>
                  </a:extLst>
                </a:gridCol>
                <a:gridCol w="1092081">
                  <a:extLst>
                    <a:ext uri="{9D8B030D-6E8A-4147-A177-3AD203B41FA5}">
                      <a16:colId xmlns:a16="http://schemas.microsoft.com/office/drawing/2014/main" val="142489013"/>
                    </a:ext>
                  </a:extLst>
                </a:gridCol>
                <a:gridCol w="695218">
                  <a:extLst>
                    <a:ext uri="{9D8B030D-6E8A-4147-A177-3AD203B41FA5}">
                      <a16:colId xmlns:a16="http://schemas.microsoft.com/office/drawing/2014/main" val="3174767026"/>
                    </a:ext>
                  </a:extLst>
                </a:gridCol>
                <a:gridCol w="840772">
                  <a:extLst>
                    <a:ext uri="{9D8B030D-6E8A-4147-A177-3AD203B41FA5}">
                      <a16:colId xmlns:a16="http://schemas.microsoft.com/office/drawing/2014/main" val="2268677463"/>
                    </a:ext>
                  </a:extLst>
                </a:gridCol>
              </a:tblGrid>
              <a:tr h="5945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871183"/>
                  </a:ext>
                </a:extLst>
              </a:tr>
              <a:tr h="7538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Marvel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latin typeface="Bookman Old Style" panose="02050604050505020204" pitchFamily="18" charset="0"/>
                        </a:rPr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latin typeface="Bookman Old Style" panose="02050604050505020204" pitchFamily="18" charset="0"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man Old Style" panose="02050604050505020204" pitchFamily="18" charset="0"/>
                        </a:rPr>
                        <a:t>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66742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533F6C9D-CB45-4651-B548-B577AF8805EC}"/>
              </a:ext>
            </a:extLst>
          </p:cNvPr>
          <p:cNvSpPr/>
          <p:nvPr/>
        </p:nvSpPr>
        <p:spPr>
          <a:xfrm>
            <a:off x="5858933" y="5249099"/>
            <a:ext cx="4950178" cy="1508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7971F2-FFDF-4427-9E72-78E366A0AC96}"/>
              </a:ext>
            </a:extLst>
          </p:cNvPr>
          <p:cNvSpPr/>
          <p:nvPr/>
        </p:nvSpPr>
        <p:spPr>
          <a:xfrm>
            <a:off x="256737" y="2711547"/>
            <a:ext cx="1700432" cy="11078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1422BD-881F-43F2-955D-EE7B88D49715}"/>
              </a:ext>
            </a:extLst>
          </p:cNvPr>
          <p:cNvSpPr/>
          <p:nvPr/>
        </p:nvSpPr>
        <p:spPr>
          <a:xfrm>
            <a:off x="5390683" y="3134578"/>
            <a:ext cx="6797519" cy="161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8A427B-CF9F-453B-97AF-948BB1BC6023}"/>
              </a:ext>
            </a:extLst>
          </p:cNvPr>
          <p:cNvSpPr/>
          <p:nvPr/>
        </p:nvSpPr>
        <p:spPr>
          <a:xfrm>
            <a:off x="0" y="4513826"/>
            <a:ext cx="5390684" cy="1847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82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8" grpId="0" animBg="1"/>
      <p:bldP spid="20" grpId="0" animBg="1"/>
      <p:bldP spid="15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933BA-EB38-4466-9395-24BAB609A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THE AMAZING SPIDER-MAN" panose="02000000000000000000" pitchFamily="2" charset="0"/>
              </a:rPr>
              <a:t>DC Game Count and Ratings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70FB5A-44BC-41CF-8462-EDD1132EF263}"/>
              </a:ext>
            </a:extLst>
          </p:cNvPr>
          <p:cNvSpPr/>
          <p:nvPr/>
        </p:nvSpPr>
        <p:spPr>
          <a:xfrm>
            <a:off x="0" y="1454987"/>
            <a:ext cx="12192000" cy="1569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4D4F4BF-DB35-4D0A-B1B9-A523BB8B6F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41" y="3289955"/>
            <a:ext cx="6619959" cy="3568045"/>
          </a:xfr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12F5EC6-A6DA-4E75-83A0-33C62E2F3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359186"/>
              </p:ext>
            </p:extLst>
          </p:nvPr>
        </p:nvGraphicFramePr>
        <p:xfrm>
          <a:off x="6101575" y="1697262"/>
          <a:ext cx="5560890" cy="13483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457">
                  <a:extLst>
                    <a:ext uri="{9D8B030D-6E8A-4147-A177-3AD203B41FA5}">
                      <a16:colId xmlns:a16="http://schemas.microsoft.com/office/drawing/2014/main" val="447930667"/>
                    </a:ext>
                  </a:extLst>
                </a:gridCol>
                <a:gridCol w="1018963">
                  <a:extLst>
                    <a:ext uri="{9D8B030D-6E8A-4147-A177-3AD203B41FA5}">
                      <a16:colId xmlns:a16="http://schemas.microsoft.com/office/drawing/2014/main" val="905799206"/>
                    </a:ext>
                  </a:extLst>
                </a:gridCol>
                <a:gridCol w="758734">
                  <a:extLst>
                    <a:ext uri="{9D8B030D-6E8A-4147-A177-3AD203B41FA5}">
                      <a16:colId xmlns:a16="http://schemas.microsoft.com/office/drawing/2014/main" val="2598822960"/>
                    </a:ext>
                  </a:extLst>
                </a:gridCol>
                <a:gridCol w="885384">
                  <a:extLst>
                    <a:ext uri="{9D8B030D-6E8A-4147-A177-3AD203B41FA5}">
                      <a16:colId xmlns:a16="http://schemas.microsoft.com/office/drawing/2014/main" val="1340011241"/>
                    </a:ext>
                  </a:extLst>
                </a:gridCol>
                <a:gridCol w="892176">
                  <a:extLst>
                    <a:ext uri="{9D8B030D-6E8A-4147-A177-3AD203B41FA5}">
                      <a16:colId xmlns:a16="http://schemas.microsoft.com/office/drawing/2014/main" val="78915976"/>
                    </a:ext>
                  </a:extLst>
                </a:gridCol>
                <a:gridCol w="892176">
                  <a:extLst>
                    <a:ext uri="{9D8B030D-6E8A-4147-A177-3AD203B41FA5}">
                      <a16:colId xmlns:a16="http://schemas.microsoft.com/office/drawing/2014/main" val="172377606"/>
                    </a:ext>
                  </a:extLst>
                </a:gridCol>
              </a:tblGrid>
              <a:tr h="5945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691704"/>
                  </a:ext>
                </a:extLst>
              </a:tr>
              <a:tr h="7538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latin typeface="Bookman Old Style" panose="02050604050505020204" pitchFamily="18" charset="0"/>
                        </a:rPr>
                        <a:t>64.63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8631559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758934A9-5C40-45C4-9905-EE5A7D508B1B}"/>
              </a:ext>
            </a:extLst>
          </p:cNvPr>
          <p:cNvSpPr/>
          <p:nvPr/>
        </p:nvSpPr>
        <p:spPr>
          <a:xfrm>
            <a:off x="5390685" y="1608901"/>
            <a:ext cx="181356" cy="52772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2FFF2CD-EF76-468E-A6B9-D5ED03AD5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988489"/>
              </p:ext>
            </p:extLst>
          </p:nvPr>
        </p:nvGraphicFramePr>
        <p:xfrm>
          <a:off x="215153" y="4876544"/>
          <a:ext cx="5002307" cy="134836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7483">
                  <a:extLst>
                    <a:ext uri="{9D8B030D-6E8A-4147-A177-3AD203B41FA5}">
                      <a16:colId xmlns:a16="http://schemas.microsoft.com/office/drawing/2014/main" val="3817487721"/>
                    </a:ext>
                  </a:extLst>
                </a:gridCol>
                <a:gridCol w="652088">
                  <a:extLst>
                    <a:ext uri="{9D8B030D-6E8A-4147-A177-3AD203B41FA5}">
                      <a16:colId xmlns:a16="http://schemas.microsoft.com/office/drawing/2014/main" val="2210450868"/>
                    </a:ext>
                  </a:extLst>
                </a:gridCol>
                <a:gridCol w="845676">
                  <a:extLst>
                    <a:ext uri="{9D8B030D-6E8A-4147-A177-3AD203B41FA5}">
                      <a16:colId xmlns:a16="http://schemas.microsoft.com/office/drawing/2014/main" val="1239299621"/>
                    </a:ext>
                  </a:extLst>
                </a:gridCol>
                <a:gridCol w="1052440">
                  <a:extLst>
                    <a:ext uri="{9D8B030D-6E8A-4147-A177-3AD203B41FA5}">
                      <a16:colId xmlns:a16="http://schemas.microsoft.com/office/drawing/2014/main" val="3112945569"/>
                    </a:ext>
                  </a:extLst>
                </a:gridCol>
                <a:gridCol w="822310">
                  <a:extLst>
                    <a:ext uri="{9D8B030D-6E8A-4147-A177-3AD203B41FA5}">
                      <a16:colId xmlns:a16="http://schemas.microsoft.com/office/drawing/2014/main" val="3174767026"/>
                    </a:ext>
                  </a:extLst>
                </a:gridCol>
                <a:gridCol w="822310">
                  <a:extLst>
                    <a:ext uri="{9D8B030D-6E8A-4147-A177-3AD203B41FA5}">
                      <a16:colId xmlns:a16="http://schemas.microsoft.com/office/drawing/2014/main" val="2226819284"/>
                    </a:ext>
                  </a:extLst>
                </a:gridCol>
              </a:tblGrid>
              <a:tr h="5945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man Old Style" panose="0205060405050502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871183"/>
                  </a:ext>
                </a:extLst>
              </a:tr>
              <a:tr h="7538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DC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latin typeface="Bookman Old Style" panose="02050604050505020204" pitchFamily="18" charset="0"/>
                        </a:rPr>
                        <a:t>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latin typeface="Bookman Old Style" panose="020506040505050202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man Old Style" panose="02050604050505020204" pitchFamily="18" charset="0"/>
                        </a:rPr>
                        <a:t>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667428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1D333B1A-37E9-411B-8AE1-5715F3388127}"/>
              </a:ext>
            </a:extLst>
          </p:cNvPr>
          <p:cNvSpPr/>
          <p:nvPr/>
        </p:nvSpPr>
        <p:spPr>
          <a:xfrm>
            <a:off x="6240544" y="5910606"/>
            <a:ext cx="5736303" cy="235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201749-3336-4D97-AE9C-5153A000E719}"/>
              </a:ext>
            </a:extLst>
          </p:cNvPr>
          <p:cNvSpPr/>
          <p:nvPr/>
        </p:nvSpPr>
        <p:spPr>
          <a:xfrm>
            <a:off x="6096000" y="4698416"/>
            <a:ext cx="4377179" cy="179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F0BB25-0CD0-4378-84BC-0807E413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08901"/>
            <a:ext cx="5390686" cy="290548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51EACCC-D1D7-4400-8847-EE2749173786}"/>
              </a:ext>
            </a:extLst>
          </p:cNvPr>
          <p:cNvSpPr/>
          <p:nvPr/>
        </p:nvSpPr>
        <p:spPr>
          <a:xfrm>
            <a:off x="215153" y="3676454"/>
            <a:ext cx="5002307" cy="433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8B6C46-7419-43BD-B1E2-889F459B2AA6}"/>
              </a:ext>
            </a:extLst>
          </p:cNvPr>
          <p:cNvSpPr/>
          <p:nvPr/>
        </p:nvSpPr>
        <p:spPr>
          <a:xfrm>
            <a:off x="5875255" y="4894422"/>
            <a:ext cx="4818668" cy="1795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DCE7D0-A4F9-49FF-92AB-461E2E1A1904}"/>
              </a:ext>
            </a:extLst>
          </p:cNvPr>
          <p:cNvSpPr/>
          <p:nvPr/>
        </p:nvSpPr>
        <p:spPr>
          <a:xfrm>
            <a:off x="6096000" y="4080960"/>
            <a:ext cx="5432981" cy="1795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367755-6961-4A65-BA70-F89D8608C632}"/>
              </a:ext>
            </a:extLst>
          </p:cNvPr>
          <p:cNvSpPr/>
          <p:nvPr/>
        </p:nvSpPr>
        <p:spPr>
          <a:xfrm>
            <a:off x="6248401" y="5312735"/>
            <a:ext cx="5105400" cy="17955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E7E1B4-8CBB-4131-BE80-29F2CBBCEFC2}"/>
              </a:ext>
            </a:extLst>
          </p:cNvPr>
          <p:cNvSpPr/>
          <p:nvPr/>
        </p:nvSpPr>
        <p:spPr>
          <a:xfrm>
            <a:off x="261402" y="2780550"/>
            <a:ext cx="1275168" cy="1516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938E4A-2809-4AF1-972D-038E7DCD577B}"/>
              </a:ext>
            </a:extLst>
          </p:cNvPr>
          <p:cNvSpPr/>
          <p:nvPr/>
        </p:nvSpPr>
        <p:spPr>
          <a:xfrm>
            <a:off x="347814" y="3371985"/>
            <a:ext cx="1275168" cy="1516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AE2D93-CA44-4E7A-90A9-46AC7700E58E}"/>
              </a:ext>
            </a:extLst>
          </p:cNvPr>
          <p:cNvSpPr/>
          <p:nvPr/>
        </p:nvSpPr>
        <p:spPr>
          <a:xfrm>
            <a:off x="5411785" y="3127544"/>
            <a:ext cx="6797519" cy="161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E2537A-B73E-4FA5-ACB5-C196FCED93F2}"/>
              </a:ext>
            </a:extLst>
          </p:cNvPr>
          <p:cNvSpPr/>
          <p:nvPr/>
        </p:nvSpPr>
        <p:spPr>
          <a:xfrm>
            <a:off x="0" y="4506792"/>
            <a:ext cx="5390684" cy="1847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456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5545</TotalTime>
  <Words>249</Words>
  <Application>Microsoft Office PowerPoint</Application>
  <PresentationFormat>Widescreen</PresentationFormat>
  <Paragraphs>187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Bernard MT Condensed</vt:lpstr>
      <vt:lpstr>Bookman Old Style</vt:lpstr>
      <vt:lpstr>Calibri</vt:lpstr>
      <vt:lpstr>Calibri Light</vt:lpstr>
      <vt:lpstr>THE AMAZING SPIDER-MAN</vt:lpstr>
      <vt:lpstr>Office Theme</vt:lpstr>
      <vt:lpstr>Live Oak Bank Presentation</vt:lpstr>
      <vt:lpstr>PowerPoint Presentation</vt:lpstr>
      <vt:lpstr>PowerPoint Presentation</vt:lpstr>
      <vt:lpstr>Super  Hero  Video  GAmes</vt:lpstr>
      <vt:lpstr>3-4</vt:lpstr>
      <vt:lpstr>PowerPoint Presentation</vt:lpstr>
      <vt:lpstr>PowerPoint Presentation</vt:lpstr>
      <vt:lpstr>Marvel Game Count and Ratings</vt:lpstr>
      <vt:lpstr>DC Game Count and Ratings</vt:lpstr>
      <vt:lpstr>PowerPoint Presentation</vt:lpstr>
      <vt:lpstr>Champion Battle</vt:lpstr>
      <vt:lpstr>Showdown Summary</vt:lpstr>
      <vt:lpstr>Winner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Damon Neanover</dc:creator>
  <cp:lastModifiedBy>Damon Neanover</cp:lastModifiedBy>
  <cp:revision>48</cp:revision>
  <dcterms:created xsi:type="dcterms:W3CDTF">2018-02-12T02:34:55Z</dcterms:created>
  <dcterms:modified xsi:type="dcterms:W3CDTF">2018-02-17T00:30:09Z</dcterms:modified>
</cp:coreProperties>
</file>